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46"/>
  </p:notesMasterIdLst>
  <p:sldIdLst>
    <p:sldId id="398" r:id="rId6"/>
    <p:sldId id="408" r:id="rId7"/>
    <p:sldId id="410" r:id="rId8"/>
    <p:sldId id="409" r:id="rId9"/>
    <p:sldId id="411" r:id="rId10"/>
    <p:sldId id="392" r:id="rId11"/>
    <p:sldId id="387" r:id="rId12"/>
    <p:sldId id="418" r:id="rId13"/>
    <p:sldId id="419" r:id="rId14"/>
    <p:sldId id="424" r:id="rId15"/>
    <p:sldId id="394" r:id="rId16"/>
    <p:sldId id="397" r:id="rId17"/>
    <p:sldId id="415" r:id="rId18"/>
    <p:sldId id="413" r:id="rId19"/>
    <p:sldId id="412" r:id="rId20"/>
    <p:sldId id="425" r:id="rId21"/>
    <p:sldId id="423" r:id="rId22"/>
    <p:sldId id="353" r:id="rId23"/>
    <p:sldId id="396" r:id="rId24"/>
    <p:sldId id="395" r:id="rId25"/>
    <p:sldId id="420" r:id="rId26"/>
    <p:sldId id="369" r:id="rId27"/>
    <p:sldId id="370" r:id="rId28"/>
    <p:sldId id="379" r:id="rId29"/>
    <p:sldId id="378" r:id="rId30"/>
    <p:sldId id="380" r:id="rId31"/>
    <p:sldId id="381" r:id="rId32"/>
    <p:sldId id="383" r:id="rId33"/>
    <p:sldId id="384" r:id="rId34"/>
    <p:sldId id="385" r:id="rId35"/>
    <p:sldId id="386" r:id="rId36"/>
    <p:sldId id="301" r:id="rId37"/>
    <p:sldId id="422" r:id="rId38"/>
    <p:sldId id="366" r:id="rId39"/>
    <p:sldId id="388" r:id="rId40"/>
    <p:sldId id="426" r:id="rId41"/>
    <p:sldId id="431" r:id="rId42"/>
    <p:sldId id="429" r:id="rId43"/>
    <p:sldId id="427" r:id="rId44"/>
    <p:sldId id="430" r:id="rId4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B3"/>
    <a:srgbClr val="75222E"/>
    <a:srgbClr val="00B8B3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2"/>
    <p:restoredTop sz="93735" autoAdjust="0"/>
  </p:normalViewPr>
  <p:slideViewPr>
    <p:cSldViewPr snapToGrid="0">
      <p:cViewPr varScale="1">
        <p:scale>
          <a:sx n="189" d="100"/>
          <a:sy n="189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62971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8754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0946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9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tif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tiff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png"/><Relationship Id="rId4" Type="http://schemas.openxmlformats.org/officeDocument/2006/relationships/image" Target="../media/image7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eexplore.ieee.org/xp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7" Type="http://schemas.openxmlformats.org/officeDocument/2006/relationships/image" Target="../media/image83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96.tiff"/><Relationship Id="rId4" Type="http://schemas.openxmlformats.org/officeDocument/2006/relationships/image" Target="../media/image9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tiff"/><Relationship Id="rId5" Type="http://schemas.openxmlformats.org/officeDocument/2006/relationships/image" Target="../media/image93.png"/><Relationship Id="rId4" Type="http://schemas.openxmlformats.org/officeDocument/2006/relationships/image" Target="../media/image9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hdphoto" Target="../media/hdphoto3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			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Automated AI &amp;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2BC3E-7A32-5844-8597-EB9784212070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william.hill@vion.com</a:t>
            </a:r>
            <a:endParaRPr lang="en-US" sz="1200" dirty="0">
              <a:solidFill>
                <a:srgbClr val="0093B3"/>
              </a:solidFill>
            </a:endParaRP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github.com/will-hill</a:t>
            </a:r>
            <a:endParaRPr lang="en-US" sz="1200" dirty="0">
              <a:solidFill>
                <a:srgbClr val="009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3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DA52-BED3-A543-8EC8-80264E6B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93B3"/>
                </a:solidFill>
              </a:rPr>
              <a:t>GPU Optimize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43CC3-0DFB-2849-83E8-EA17757A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6" y="1012959"/>
            <a:ext cx="6219620" cy="32988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A2E7AD-CCDD-0340-9AFB-C40B90D6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27" y="3219648"/>
            <a:ext cx="2722843" cy="1671568"/>
          </a:xfrm>
          <a:prstGeom prst="rect">
            <a:avLst/>
          </a:prstGeom>
          <a:ln w="57150">
            <a:solidFill>
              <a:srgbClr val="00B8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29DE5-33C0-6243-823A-10155796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47" y="113784"/>
            <a:ext cx="1801453" cy="640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100FB-2089-0040-9455-5CCB11868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30" y="131108"/>
            <a:ext cx="821174" cy="640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C6303-E65D-B84E-AF05-2DE4462E3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38" y="2575112"/>
            <a:ext cx="2991933" cy="199711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B23C5-9EB6-A74D-A8F4-D5916E381D3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442693" y="3540095"/>
            <a:ext cx="838020" cy="3491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78F74D-728B-A14D-934C-914A1CDDD333}"/>
              </a:ext>
            </a:extLst>
          </p:cNvPr>
          <p:cNvSpPr txBox="1"/>
          <p:nvPr/>
        </p:nvSpPr>
        <p:spPr>
          <a:xfrm>
            <a:off x="3759569" y="3263096"/>
            <a:ext cx="1042288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GPU optimize</a:t>
            </a:r>
          </a:p>
        </p:txBody>
      </p:sp>
    </p:spTree>
    <p:extLst>
      <p:ext uri="{BB962C8B-B14F-4D97-AF65-F5344CB8AC3E}">
        <p14:creationId xmlns:p14="http://schemas.microsoft.com/office/powerpoint/2010/main" val="36679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Jupyter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1045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29471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CED69D-BF45-9943-B868-A2F04CFDF930}"/>
              </a:ext>
            </a:extLst>
          </p:cNvPr>
          <p:cNvSpPr/>
          <p:nvPr/>
        </p:nvSpPr>
        <p:spPr>
          <a:xfrm rot="2200586">
            <a:off x="3949429" y="1712068"/>
            <a:ext cx="1063558" cy="4770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15896-D041-4F41-966F-1FF95F31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8" y="1126175"/>
            <a:ext cx="5724607" cy="246455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1" y="3819728"/>
            <a:ext cx="1180315" cy="12099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19780278" flipH="1">
            <a:off x="1601096" y="1004102"/>
            <a:ext cx="2163568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induce / build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7589D7-089B-E14C-A3A3-E308A465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569" y="2700738"/>
            <a:ext cx="4543913" cy="23508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A0B5A-E6E8-7542-BC5F-CB434CD84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345" y="325824"/>
            <a:ext cx="2828763" cy="21169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4303DB2-D580-CA40-B922-52A22C760DC7}"/>
              </a:ext>
            </a:extLst>
          </p:cNvPr>
          <p:cNvSpPr/>
          <p:nvPr/>
        </p:nvSpPr>
        <p:spPr>
          <a:xfrm rot="19780278" flipH="1">
            <a:off x="4790076" y="387438"/>
            <a:ext cx="2709530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75222E"/>
                </a:solidFill>
              </a:rPr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160969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BBF792-E73B-D64A-ABA0-96EF502D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89" y="941770"/>
            <a:ext cx="5815419" cy="39544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 flipH="1">
            <a:off x="7031275" y="783377"/>
            <a:ext cx="1433076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17A34-49C1-454F-86F5-9138E466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63" y="2121247"/>
            <a:ext cx="2280648" cy="20804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174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7D06F-2826-9C4A-8D19-A045A145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27" y="892008"/>
            <a:ext cx="6452679" cy="370748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>
            <a:off x="113305" y="1370736"/>
            <a:ext cx="1338044" cy="1330717"/>
          </a:xfrm>
          <a:prstGeom prst="rightArrow">
            <a:avLst>
              <a:gd name="adj1" fmla="val 50000"/>
              <a:gd name="adj2" fmla="val 20209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/ validate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EE7DB-6ADB-0C45-B569-E182B8C5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44313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AE076-9147-F948-AB64-D4BE8FF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4AF5FD-971E-F04A-A40E-68250A9197B0}"/>
              </a:ext>
            </a:extLst>
          </p:cNvPr>
          <p:cNvSpPr txBox="1"/>
          <p:nvPr/>
        </p:nvSpPr>
        <p:spPr>
          <a:xfrm>
            <a:off x="2521163" y="968253"/>
            <a:ext cx="1568437" cy="400110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production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709AC-EEB9-0547-8BD4-077C8986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66" y="1372880"/>
            <a:ext cx="4078868" cy="3656836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E312E-0E73-9447-9DB4-2C873FEFF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03" y="940445"/>
            <a:ext cx="1384651" cy="1049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19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b="0" dirty="0">
                <a:solidFill>
                  <a:srgbClr val="0093B3"/>
                </a:solidFill>
              </a:rPr>
              <a:t>Give me an </a:t>
            </a:r>
            <a:r>
              <a:rPr lang="en-US" sz="4800" i="1" dirty="0"/>
              <a:t>easy button</a:t>
            </a:r>
            <a:endParaRPr lang="en-US" sz="40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71601" y="3415553"/>
            <a:ext cx="5318311" cy="1177071"/>
          </a:xfrm>
          <a:prstGeom prst="rect">
            <a:avLst/>
          </a:prstGeom>
          <a:ln w="57150">
            <a:solidFill>
              <a:srgbClr val="00B8B3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ctr"/>
            <a:r>
              <a:rPr lang="en-US" sz="44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78795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Algorithm Explained</a:t>
            </a:r>
            <a:endParaRPr lang="en-US" sz="2400" b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9BDF1-6364-104D-9422-E1E3E9856800}"/>
              </a:ext>
            </a:extLst>
          </p:cNvPr>
          <p:cNvSpPr txBox="1">
            <a:spLocks/>
          </p:cNvSpPr>
          <p:nvPr/>
        </p:nvSpPr>
        <p:spPr>
          <a:xfrm>
            <a:off x="936358" y="3038963"/>
            <a:ext cx="7715273" cy="152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000" dirty="0"/>
              <a:t>WARNING  </a:t>
            </a:r>
          </a:p>
          <a:p>
            <a:endParaRPr lang="en-US" sz="4000" dirty="0"/>
          </a:p>
          <a:p>
            <a:r>
              <a:rPr lang="en-US" sz="4000" i="1" dirty="0"/>
              <a:t>In the weeds discussion follows</a:t>
            </a:r>
          </a:p>
        </p:txBody>
      </p:sp>
    </p:spTree>
    <p:extLst>
      <p:ext uri="{BB962C8B-B14F-4D97-AF65-F5344CB8AC3E}">
        <p14:creationId xmlns:p14="http://schemas.microsoft.com/office/powerpoint/2010/main" val="149732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Algorithm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2918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aggregate feature channels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adaboost tree ensemble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non-maximal suppression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an image or frame?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7E2DE-FD04-534C-A1EE-0843477B8A0C}"/>
              </a:ext>
            </a:extLst>
          </p:cNvPr>
          <p:cNvSpPr txBox="1"/>
          <p:nvPr/>
        </p:nvSpPr>
        <p:spPr>
          <a:xfrm>
            <a:off x="5954752" y="2158800"/>
            <a:ext cx="3101251" cy="1569660"/>
          </a:xfrm>
          <a:prstGeom prst="rect">
            <a:avLst/>
          </a:prstGeom>
          <a:solidFill>
            <a:srgbClr val="0093B3">
              <a:alpha val="18000"/>
            </a:srgbClr>
          </a:solidFill>
          <a:ln w="28575">
            <a:solidFill>
              <a:srgbClr val="752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5222E"/>
                </a:solidFill>
              </a:rPr>
              <a:t>How do we fix these?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C057A2-44FE-D947-A34D-F8311511F755}"/>
              </a:ext>
            </a:extLst>
          </p:cNvPr>
          <p:cNvSpPr/>
          <p:nvPr/>
        </p:nvSpPr>
        <p:spPr>
          <a:xfrm rot="12416768">
            <a:off x="3455094" y="1929407"/>
            <a:ext cx="2548294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C090AF-958D-D94A-9C95-8D2A08FE9D9C}"/>
              </a:ext>
            </a:extLst>
          </p:cNvPr>
          <p:cNvSpPr/>
          <p:nvPr/>
        </p:nvSpPr>
        <p:spPr>
          <a:xfrm rot="9364777">
            <a:off x="3087646" y="3721523"/>
            <a:ext cx="2835376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4D237F-5DB1-A24A-A484-F50DAC938330}"/>
              </a:ext>
            </a:extLst>
          </p:cNvPr>
          <p:cNvGrpSpPr/>
          <p:nvPr/>
        </p:nvGrpSpPr>
        <p:grpSpPr>
          <a:xfrm>
            <a:off x="5834320" y="794258"/>
            <a:ext cx="1590908" cy="1057290"/>
            <a:chOff x="5834320" y="794258"/>
            <a:chExt cx="1590908" cy="10572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B630E5-1B19-7141-A2AA-BCDD9B8A6034}"/>
                </a:ext>
              </a:extLst>
            </p:cNvPr>
            <p:cNvSpPr txBox="1"/>
            <p:nvPr/>
          </p:nvSpPr>
          <p:spPr>
            <a:xfrm>
              <a:off x="5834320" y="1097724"/>
              <a:ext cx="1590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93B3"/>
                  </a:solidFill>
                </a:rPr>
                <a:t>true negative 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41F8F10A-7B0A-1840-AC80-8F97D7591D55}"/>
                </a:ext>
              </a:extLst>
            </p:cNvPr>
            <p:cNvSpPr/>
            <p:nvPr/>
          </p:nvSpPr>
          <p:spPr>
            <a:xfrm rot="8113007" flipH="1">
              <a:off x="6740246" y="79970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24C0AE0-6EA9-6243-BAF1-2F6D71CA0CB4}"/>
                </a:ext>
              </a:extLst>
            </p:cNvPr>
            <p:cNvSpPr/>
            <p:nvPr/>
          </p:nvSpPr>
          <p:spPr>
            <a:xfrm rot="8113006">
              <a:off x="5992324" y="1492081"/>
              <a:ext cx="385769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48AFC6B9-ADF7-1848-8C53-9DA0C97DD034}"/>
                </a:ext>
              </a:extLst>
            </p:cNvPr>
            <p:cNvSpPr/>
            <p:nvPr/>
          </p:nvSpPr>
          <p:spPr>
            <a:xfrm rot="2710928" flipH="1">
              <a:off x="6018968" y="79509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3D94B479-E0B8-8A42-9F37-73FC3E733AC0}"/>
                </a:ext>
              </a:extLst>
            </p:cNvPr>
            <p:cNvSpPr/>
            <p:nvPr/>
          </p:nvSpPr>
          <p:spPr>
            <a:xfrm rot="2731141">
              <a:off x="6688932" y="1488325"/>
              <a:ext cx="395626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7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1" grpId="0" animBg="1"/>
      <p:bldP spid="12" grpId="0" animBg="1"/>
      <p:bldP spid="17" grpId="0"/>
      <p:bldP spid="18" grpId="0" animBg="1"/>
      <p:bldP spid="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Convolution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49CF-C14C-A34C-AD61-C64B24E2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57" y="1021427"/>
            <a:ext cx="4005243" cy="401261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6C772B89-AE70-4740-B428-4C14C0E23356}"/>
              </a:ext>
            </a:extLst>
          </p:cNvPr>
          <p:cNvSpPr/>
          <p:nvPr/>
        </p:nvSpPr>
        <p:spPr>
          <a:xfrm>
            <a:off x="1459250" y="2571750"/>
            <a:ext cx="1453033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</a:t>
            </a:r>
            <a:endParaRPr lang="en-US" dirty="0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DAC7ECFE-5AB0-D84E-A71B-E0C237D58274}"/>
              </a:ext>
            </a:extLst>
          </p:cNvPr>
          <p:cNvSpPr/>
          <p:nvPr/>
        </p:nvSpPr>
        <p:spPr>
          <a:xfrm rot="4298533" flipH="1">
            <a:off x="4598289" y="4086945"/>
            <a:ext cx="1368000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kernel</a:t>
            </a:r>
            <a:endParaRPr lang="en-US" dirty="0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9388DB74-EBCB-424F-8A65-6A26C82934BC}"/>
              </a:ext>
            </a:extLst>
          </p:cNvPr>
          <p:cNvSpPr/>
          <p:nvPr/>
        </p:nvSpPr>
        <p:spPr>
          <a:xfrm rot="20233007" flipH="1">
            <a:off x="6521296" y="2211382"/>
            <a:ext cx="2326907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23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2182B-3540-E344-A915-FF965A3CC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92" y="3667460"/>
            <a:ext cx="1228414" cy="12306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A535D8-7AF2-DE4A-8D26-29AF4A116236}"/>
              </a:ext>
            </a:extLst>
          </p:cNvPr>
          <p:cNvGrpSpPr/>
          <p:nvPr/>
        </p:nvGrpSpPr>
        <p:grpSpPr>
          <a:xfrm>
            <a:off x="405895" y="1003171"/>
            <a:ext cx="8332209" cy="2338484"/>
            <a:chOff x="252000" y="1405516"/>
            <a:chExt cx="8332209" cy="23384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B870AF-E580-854A-82F0-D0BA531CE373}"/>
                </a:ext>
              </a:extLst>
            </p:cNvPr>
            <p:cNvGrpSpPr/>
            <p:nvPr/>
          </p:nvGrpSpPr>
          <p:grpSpPr>
            <a:xfrm>
              <a:off x="324358" y="1428774"/>
              <a:ext cx="8137451" cy="2240002"/>
              <a:chOff x="324358" y="1428774"/>
              <a:chExt cx="8137451" cy="224000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95A73D5-3BDD-F04C-B7C1-5ED2F8106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358" y="1728856"/>
                <a:ext cx="8137451" cy="193992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FD622D-A624-2A46-B2BA-4A95DFCC6EA5}"/>
                  </a:ext>
                </a:extLst>
              </p:cNvPr>
              <p:cNvSpPr txBox="1"/>
              <p:nvPr/>
            </p:nvSpPr>
            <p:spPr>
              <a:xfrm>
                <a:off x="682191" y="1428774"/>
                <a:ext cx="111485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images pixels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B57F30-17A8-B345-8D75-CF612E4E0E69}"/>
                  </a:ext>
                </a:extLst>
              </p:cNvPr>
              <p:cNvSpPr txBox="1"/>
              <p:nvPr/>
            </p:nvSpPr>
            <p:spPr>
              <a:xfrm>
                <a:off x="4081522" y="1428774"/>
                <a:ext cx="62311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247966-6A40-5C4F-B21E-A7CAAFFFBB97}"/>
                  </a:ext>
                </a:extLst>
              </p:cNvPr>
              <p:cNvSpPr txBox="1"/>
              <p:nvPr/>
            </p:nvSpPr>
            <p:spPr>
              <a:xfrm>
                <a:off x="6989115" y="1432785"/>
                <a:ext cx="101713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convolution</a:t>
                </a:r>
              </a:p>
            </p:txBody>
          </p:sp>
        </p:grpSp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9D68AE8D-BA22-0146-8D39-E416F2259A4F}"/>
                </a:ext>
              </a:extLst>
            </p:cNvPr>
            <p:cNvSpPr/>
            <p:nvPr/>
          </p:nvSpPr>
          <p:spPr>
            <a:xfrm>
              <a:off x="252000" y="1405516"/>
              <a:ext cx="8332209" cy="2338484"/>
            </a:xfrm>
            <a:prstGeom prst="frame">
              <a:avLst>
                <a:gd name="adj1" fmla="val 0"/>
              </a:avLst>
            </a:prstGeom>
            <a:ln w="57150">
              <a:solidFill>
                <a:srgbClr val="009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FD1F72-1808-C848-A49C-CC8039B1E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38" y="3537906"/>
            <a:ext cx="3859542" cy="148978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389130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Example Kernel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49761" y="3895042"/>
            <a:ext cx="2956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74" y="3783257"/>
            <a:ext cx="887670" cy="1146901"/>
          </a:xfrm>
          <a:prstGeom prst="rect">
            <a:avLst/>
          </a:prstGeom>
          <a:ln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orders of magnitude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Gradients, Histograms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218C-B2CF-3A42-831C-8F7B38E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A0F61-C350-404E-A201-F6BAABD5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87" y="887117"/>
            <a:ext cx="4331913" cy="33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29142-C2AF-8449-8F63-FA96644F96A3}"/>
              </a:ext>
            </a:extLst>
          </p:cNvPr>
          <p:cNvSpPr txBox="1"/>
          <p:nvPr/>
        </p:nvSpPr>
        <p:spPr>
          <a:xfrm>
            <a:off x="727475" y="2156251"/>
            <a:ext cx="379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“update weights of incorrectly classified images”</a:t>
            </a:r>
          </a:p>
        </p:txBody>
      </p:sp>
    </p:spTree>
    <p:extLst>
      <p:ext uri="{BB962C8B-B14F-4D97-AF65-F5344CB8AC3E}">
        <p14:creationId xmlns:p14="http://schemas.microsoft.com/office/powerpoint/2010/main" val="1719967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D45E1-C4B0-6B45-BD44-ED0A3677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4" y="1454208"/>
            <a:ext cx="6061967" cy="311241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0E880-B943-304E-96D0-6F8D2035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724" y="1960890"/>
            <a:ext cx="2332276" cy="20990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B30173-B623-D34C-98F8-2C052FEDE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780" y="4621665"/>
            <a:ext cx="2480654" cy="3799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C7B106-7901-2243-8A3D-2637DC94C0AC}"/>
              </a:ext>
            </a:extLst>
          </p:cNvPr>
          <p:cNvSpPr/>
          <p:nvPr/>
        </p:nvSpPr>
        <p:spPr>
          <a:xfrm>
            <a:off x="643500" y="976563"/>
            <a:ext cx="7857000" cy="307777"/>
          </a:xfrm>
          <a:prstGeom prst="rect">
            <a:avLst/>
          </a:prstGeom>
          <a:ln w="57150">
            <a:solidFill>
              <a:srgbClr val="0093B3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“natural images have fractal statistics that we can exploit to reliably predict image structure across scales”</a:t>
            </a:r>
          </a:p>
        </p:txBody>
      </p:sp>
    </p:spTree>
    <p:extLst>
      <p:ext uri="{BB962C8B-B14F-4D97-AF65-F5344CB8AC3E}">
        <p14:creationId xmlns:p14="http://schemas.microsoft.com/office/powerpoint/2010/main" val="306464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3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93B3"/>
                </a:solidFill>
              </a:rPr>
              <a:t>Interactive Algorithm 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C9FB-7B8E-8749-B4D3-E619A1CC23F4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william.hill@vion.com</a:t>
            </a:r>
            <a:endParaRPr lang="en-US" sz="1200" dirty="0">
              <a:solidFill>
                <a:srgbClr val="0093B3"/>
              </a:solidFill>
            </a:endParaRP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github.com/will-hill</a:t>
            </a:r>
            <a:endParaRPr lang="en-US" sz="1200" dirty="0">
              <a:solidFill>
                <a:srgbClr val="0093B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BA98F-7E9D-8B43-B1BE-2E0CA4F8F7FA}"/>
              </a:ext>
            </a:extLst>
          </p:cNvPr>
          <p:cNvSpPr txBox="1">
            <a:spLocks/>
          </p:cNvSpPr>
          <p:nvPr/>
        </p:nvSpPr>
        <p:spPr>
          <a:xfrm>
            <a:off x="1371601" y="3415553"/>
            <a:ext cx="5318311" cy="1177071"/>
          </a:xfrm>
          <a:prstGeom prst="rect">
            <a:avLst/>
          </a:prstGeom>
          <a:ln w="57150">
            <a:solidFill>
              <a:srgbClr val="00B8B3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ctr"/>
            <a:r>
              <a:rPr lang="en-US" sz="44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b="0" i="1" dirty="0">
                <a:solidFill>
                  <a:srgbClr val="0093B3"/>
                </a:solidFill>
              </a:rPr>
              <a:t>What is next?</a:t>
            </a:r>
            <a:endParaRPr lang="en-US" sz="4000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4F1EA-4E1F-6D41-BF74-849E07DFBFD9}"/>
              </a:ext>
            </a:extLst>
          </p:cNvPr>
          <p:cNvSpPr txBox="1">
            <a:spLocks/>
          </p:cNvSpPr>
          <p:nvPr/>
        </p:nvSpPr>
        <p:spPr>
          <a:xfrm>
            <a:off x="225631" y="2009425"/>
            <a:ext cx="8844410" cy="179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800" b="0" i="1" dirty="0">
                <a:solidFill>
                  <a:srgbClr val="0093B3"/>
                </a:solidFill>
              </a:rPr>
              <a:t>Ways to improve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416671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E6E9-3175-5F4E-9CA3-E5C08FF4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Decision Tree Ensemble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0E5B4-640B-5D48-BE77-A400A602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556" y="2208612"/>
            <a:ext cx="3858246" cy="2269258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7081D-8CE5-2B46-A9E8-D9E2CD26D049}"/>
              </a:ext>
            </a:extLst>
          </p:cNvPr>
          <p:cNvSpPr txBox="1"/>
          <p:nvPr/>
        </p:nvSpPr>
        <p:spPr>
          <a:xfrm>
            <a:off x="2184556" y="1321632"/>
            <a:ext cx="1584857" cy="523220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5222E"/>
                </a:solidFill>
              </a:rPr>
              <a:t>AdaBoost</a:t>
            </a:r>
            <a:endParaRPr lang="en-US" dirty="0">
              <a:solidFill>
                <a:srgbClr val="75222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33E06-4EAF-D644-B1FA-C7DC3417755F}"/>
              </a:ext>
            </a:extLst>
          </p:cNvPr>
          <p:cNvSpPr txBox="1"/>
          <p:nvPr/>
        </p:nvSpPr>
        <p:spPr>
          <a:xfrm>
            <a:off x="4626452" y="1317894"/>
            <a:ext cx="1416350" cy="523220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5222E"/>
                </a:solidFill>
              </a:rPr>
              <a:t>XGBoost</a:t>
            </a:r>
            <a:endParaRPr lang="en-US" dirty="0">
              <a:solidFill>
                <a:srgbClr val="75222E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667E587-B4C0-F944-97D5-11A14C86B8E3}"/>
              </a:ext>
            </a:extLst>
          </p:cNvPr>
          <p:cNvSpPr/>
          <p:nvPr/>
        </p:nvSpPr>
        <p:spPr>
          <a:xfrm>
            <a:off x="4000500" y="1465729"/>
            <a:ext cx="450476" cy="299393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F085A-41F0-E140-8902-F3E4AFC7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60" y="1937314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589563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E6E9-3175-5F4E-9CA3-E5C08FF4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HDecideIT</a:t>
            </a:r>
            <a:r>
              <a:rPr lang="en-US" dirty="0"/>
              <a:t> </a:t>
            </a:r>
            <a:r>
              <a:rPr lang="en-US" dirty="0">
                <a:solidFill>
                  <a:srgbClr val="0093B3"/>
                </a:solidFill>
              </a:rPr>
              <a:t>Meta-Algorithm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18852-91F4-964E-B608-EC1F4172D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20" y="3463289"/>
            <a:ext cx="1059066" cy="10610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64ED3-6C7D-5042-92B8-1D1F4C55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3" y="962430"/>
            <a:ext cx="1308100" cy="124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03BA2D-581B-BF49-8C08-41DAA5022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13" y="962430"/>
            <a:ext cx="1308100" cy="124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8EE94E-724D-EE49-848D-E4897D97D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13" y="962430"/>
            <a:ext cx="1308100" cy="124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8E267C-8B55-7949-8584-FB3DD8B62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212" y="1375389"/>
            <a:ext cx="580262" cy="552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E087DA-14E6-0F49-911C-5AC512DEB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627434" y="1655672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  <p:sp>
        <p:nvSpPr>
          <p:cNvPr id="16" name="Pentagon 15">
            <a:extLst>
              <a:ext uri="{FF2B5EF4-FFF2-40B4-BE49-F238E27FC236}">
                <a16:creationId xmlns:a16="http://schemas.microsoft.com/office/drawing/2014/main" id="{A67ABFFF-E77C-CB40-9D1F-0D9ED59B04A2}"/>
              </a:ext>
            </a:extLst>
          </p:cNvPr>
          <p:cNvSpPr/>
          <p:nvPr/>
        </p:nvSpPr>
        <p:spPr>
          <a:xfrm>
            <a:off x="1265867" y="2491135"/>
            <a:ext cx="2582740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1. convolving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2951AD-F132-734E-B670-997861E40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734" y="2074563"/>
            <a:ext cx="2920987" cy="1718002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18" name="Pentagon 17">
            <a:extLst>
              <a:ext uri="{FF2B5EF4-FFF2-40B4-BE49-F238E27FC236}">
                <a16:creationId xmlns:a16="http://schemas.microsoft.com/office/drawing/2014/main" id="{F68E5080-4014-F84F-954B-0C1CFC8BB70D}"/>
              </a:ext>
            </a:extLst>
          </p:cNvPr>
          <p:cNvSpPr/>
          <p:nvPr/>
        </p:nvSpPr>
        <p:spPr>
          <a:xfrm>
            <a:off x="5837857" y="1471681"/>
            <a:ext cx="2582740" cy="590400"/>
          </a:xfrm>
          <a:prstGeom prst="homePlate">
            <a:avLst>
              <a:gd name="adj" fmla="val 0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2. classifying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CC0FE6-9673-204E-9F4F-7870D205E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749" y="1976401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BE0513-1846-FD40-95A0-078C078E8FB7}"/>
              </a:ext>
            </a:extLst>
          </p:cNvPr>
          <p:cNvCxnSpPr>
            <a:stCxn id="15" idx="0"/>
            <a:endCxn id="19" idx="1"/>
          </p:cNvCxnSpPr>
          <p:nvPr/>
        </p:nvCxnSpPr>
        <p:spPr>
          <a:xfrm>
            <a:off x="4893592" y="1741353"/>
            <a:ext cx="1055157" cy="3207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391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078" y="915731"/>
            <a:ext cx="8844410" cy="1790700"/>
          </a:xfrm>
        </p:spPr>
        <p:txBody>
          <a:bodyPr>
            <a:normAutofit fontScale="90000"/>
          </a:bodyPr>
          <a:lstStyle/>
          <a:p>
            <a:br>
              <a:rPr lang="en-US" sz="4800" b="0" i="1" dirty="0"/>
            </a:br>
            <a:br>
              <a:rPr lang="en-US" sz="4800" b="0" i="1" dirty="0">
                <a:solidFill>
                  <a:srgbClr val="0093B3"/>
                </a:solidFill>
              </a:rPr>
            </a:br>
            <a:r>
              <a:rPr lang="en-US" sz="4800" b="0" i="1" dirty="0">
                <a:solidFill>
                  <a:srgbClr val="0093B3"/>
                </a:solidFill>
              </a:rPr>
              <a:t>Swap Classifier to Neural Net</a:t>
            </a:r>
            <a:endParaRPr lang="en-US" sz="4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B6754-BC4A-5E49-B1E5-487D288F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8" y="3107986"/>
            <a:ext cx="1308100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8C56F-959E-4A40-B484-1C84B550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8" y="3107986"/>
            <a:ext cx="130810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FA20DE-4656-324A-AA6B-7B795DE30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278" y="3107986"/>
            <a:ext cx="1308100" cy="124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93CE88-1117-9D47-A268-9FCEB6DA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77" y="3520945"/>
            <a:ext cx="580262" cy="552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0E0E5-B82A-614D-A427-A759F6009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97677" y="3828125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EAE0D3-8126-004C-B747-8097C7506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672" y="2852336"/>
            <a:ext cx="2236402" cy="1889312"/>
          </a:xfrm>
          <a:prstGeom prst="rect">
            <a:avLst/>
          </a:prstGeom>
          <a:ln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94531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9C7EDE-241F-7B41-A91D-AEC6E03DB860}"/>
              </a:ext>
            </a:extLst>
          </p:cNvPr>
          <p:cNvSpPr txBox="1"/>
          <p:nvPr/>
        </p:nvSpPr>
        <p:spPr>
          <a:xfrm>
            <a:off x="853735" y="3466310"/>
            <a:ext cx="2658574" cy="1570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2E28F-9FCA-2E45-9607-40307C4C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AI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290A-E406-3745-A8D2-8E93EDBB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35" y="1273006"/>
            <a:ext cx="4214871" cy="3131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B0823-5019-4444-94BC-89335991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5" y="2109763"/>
            <a:ext cx="658072" cy="1013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1600F-B3C0-6248-938E-98BE0A7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01" y="931716"/>
            <a:ext cx="644911" cy="107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08C1A-1B99-064E-BFB8-B92585ED1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778" y="3674358"/>
            <a:ext cx="658072" cy="1074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B8D74-9930-3142-B485-11C3AF62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4509" y="3744285"/>
            <a:ext cx="595261" cy="107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8A3EB-69DA-754C-8ADB-A26BB315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1485" y="3711692"/>
            <a:ext cx="595261" cy="660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F3790-5E6E-264A-8A37-47584B2F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47236" y="1109583"/>
            <a:ext cx="644911" cy="10748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F4EB5-7BEF-0E47-A5B8-0CB81988E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66557" y="2184435"/>
            <a:ext cx="620151" cy="1013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0CA3F-D81C-FD4B-BCF3-E78FACFDD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460419" y="2377026"/>
            <a:ext cx="853902" cy="628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75586-1BEF-5A4E-AA44-2A27113EB64D}"/>
              </a:ext>
            </a:extLst>
          </p:cNvPr>
          <p:cNvSpPr txBox="1"/>
          <p:nvPr/>
        </p:nvSpPr>
        <p:spPr>
          <a:xfrm>
            <a:off x="647235" y="892144"/>
            <a:ext cx="2792155" cy="24839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F39583D-66CF-E840-A987-3F16EA670EFD}"/>
              </a:ext>
            </a:extLst>
          </p:cNvPr>
          <p:cNvSpPr/>
          <p:nvPr/>
        </p:nvSpPr>
        <p:spPr>
          <a:xfrm rot="20309986">
            <a:off x="3412164" y="3377352"/>
            <a:ext cx="2175577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person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908556-1BFC-D742-A4CD-DD21A255EE0B}"/>
              </a:ext>
            </a:extLst>
          </p:cNvPr>
          <p:cNvSpPr/>
          <p:nvPr/>
        </p:nvSpPr>
        <p:spPr>
          <a:xfrm>
            <a:off x="3345850" y="1746656"/>
            <a:ext cx="1631281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A2EE7-DF1F-3943-9673-39CF09846822}"/>
              </a:ext>
            </a:extLst>
          </p:cNvPr>
          <p:cNvSpPr/>
          <p:nvPr/>
        </p:nvSpPr>
        <p:spPr>
          <a:xfrm>
            <a:off x="853734" y="2109763"/>
            <a:ext cx="658072" cy="10137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527F2A-CA17-1645-8197-8071B95D79E5}"/>
              </a:ext>
            </a:extLst>
          </p:cNvPr>
          <p:cNvSpPr/>
          <p:nvPr/>
        </p:nvSpPr>
        <p:spPr>
          <a:xfrm>
            <a:off x="1337520" y="918109"/>
            <a:ext cx="658072" cy="10884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0746C9-1C0B-EB4A-8F2B-332854A05191}"/>
              </a:ext>
            </a:extLst>
          </p:cNvPr>
          <p:cNvSpPr/>
          <p:nvPr/>
        </p:nvSpPr>
        <p:spPr>
          <a:xfrm>
            <a:off x="1104430" y="3711692"/>
            <a:ext cx="602316" cy="6668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2D023-E574-6046-BDED-EF11EAF5EE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0748" y="640223"/>
            <a:ext cx="1788298" cy="1265565"/>
          </a:xfrm>
          <a:prstGeom prst="rect">
            <a:avLst/>
          </a:prstGeom>
          <a:ln w="28575">
            <a:solidFill>
              <a:srgbClr val="75222E"/>
            </a:solidFill>
          </a:ln>
        </p:spPr>
      </p:pic>
    </p:spTree>
    <p:extLst>
      <p:ext uri="{BB962C8B-B14F-4D97-AF65-F5344CB8AC3E}">
        <p14:creationId xmlns:p14="http://schemas.microsoft.com/office/powerpoint/2010/main" val="311673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E6E9-3175-5F4E-9CA3-E5C08FF4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Classifier portion with DNN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640BA-C10B-A249-AFCD-6F78F75E7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91"/>
          <a:stretch/>
        </p:blipFill>
        <p:spPr>
          <a:xfrm>
            <a:off x="228600" y="2261221"/>
            <a:ext cx="3362370" cy="238012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5ACDA-8E61-754C-B123-A4AAB4E2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94" y="1035941"/>
            <a:ext cx="3191928" cy="238012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36705-3573-1045-93F9-394CA1D0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948" y="2571750"/>
            <a:ext cx="2637705" cy="222833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42E2E9-8451-A54F-B31E-E35F608A6386}"/>
              </a:ext>
            </a:extLst>
          </p:cNvPr>
          <p:cNvSpPr/>
          <p:nvPr/>
        </p:nvSpPr>
        <p:spPr>
          <a:xfrm>
            <a:off x="1305811" y="1211410"/>
            <a:ext cx="3380990" cy="461665"/>
          </a:xfrm>
          <a:prstGeom prst="rect">
            <a:avLst/>
          </a:prstGeom>
          <a:ln w="57150">
            <a:solidFill>
              <a:srgbClr val="0093B3"/>
            </a:solidFill>
          </a:ln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93B3"/>
                </a:solidFill>
              </a:rPr>
              <a:t>DNN Polynomial Transfer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78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B27-02FB-9143-ADAB-4F7CDA77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DevOps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B80E-5FB6-B242-A0D2-A52FCA2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11" y="1719407"/>
            <a:ext cx="1597652" cy="1637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CAC5A-E4E5-7448-8557-90BD6610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7" y="3348582"/>
            <a:ext cx="2019038" cy="16114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D64D0-3D36-354B-84BA-943C4E985D81}"/>
              </a:ext>
            </a:extLst>
          </p:cNvPr>
          <p:cNvSpPr txBox="1"/>
          <p:nvPr/>
        </p:nvSpPr>
        <p:spPr>
          <a:xfrm>
            <a:off x="2855172" y="3901733"/>
            <a:ext cx="798034" cy="303661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17CD3-BA7F-DB41-BA28-90BCFA6C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23" y="4205394"/>
            <a:ext cx="1271479" cy="824322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8370-D60D-A048-AF70-5C57E8900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49" y="1838681"/>
            <a:ext cx="2311549" cy="1509901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78FE6-D5A9-5047-B8CA-93B10CF49992}"/>
              </a:ext>
            </a:extLst>
          </p:cNvPr>
          <p:cNvSpPr txBox="1"/>
          <p:nvPr/>
        </p:nvSpPr>
        <p:spPr>
          <a:xfrm>
            <a:off x="1838438" y="1527959"/>
            <a:ext cx="877804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316754-0E08-CD42-B8DD-0C8CC79144C2}"/>
              </a:ext>
            </a:extLst>
          </p:cNvPr>
          <p:cNvGrpSpPr/>
          <p:nvPr/>
        </p:nvGrpSpPr>
        <p:grpSpPr>
          <a:xfrm>
            <a:off x="3497156" y="312339"/>
            <a:ext cx="2432829" cy="1359943"/>
            <a:chOff x="4046672" y="113784"/>
            <a:chExt cx="2432829" cy="1359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5197CC-1FB0-D441-A4C2-77F1AE22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672" y="451366"/>
              <a:ext cx="1375915" cy="102236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A4C665-409D-3141-984A-C2D6A5EC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5919" y="113784"/>
              <a:ext cx="1163582" cy="1022361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6E5AAC-3C08-0149-841F-8351653FC372}"/>
              </a:ext>
            </a:extLst>
          </p:cNvPr>
          <p:cNvSpPr txBox="1"/>
          <p:nvPr/>
        </p:nvSpPr>
        <p:spPr>
          <a:xfrm>
            <a:off x="4980880" y="1352161"/>
            <a:ext cx="96250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F45A2-B6D7-C441-9B40-68BF2D026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5" y="1980686"/>
            <a:ext cx="2458405" cy="1225889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DB544E-A0AF-C345-8AF6-12653DD435C3}"/>
              </a:ext>
            </a:extLst>
          </p:cNvPr>
          <p:cNvSpPr txBox="1"/>
          <p:nvPr/>
        </p:nvSpPr>
        <p:spPr>
          <a:xfrm>
            <a:off x="6400625" y="1672387"/>
            <a:ext cx="157491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algorithm induction</a:t>
            </a:r>
          </a:p>
        </p:txBody>
      </p:sp>
    </p:spTree>
    <p:extLst>
      <p:ext uri="{BB962C8B-B14F-4D97-AF65-F5344CB8AC3E}">
        <p14:creationId xmlns:p14="http://schemas.microsoft.com/office/powerpoint/2010/main" val="42831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7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Requirements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Complex GOTs solution, support needed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 &amp;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performance,  induction &amp; inference speed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Easy button  -  don’t require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b="0" dirty="0">
                <a:solidFill>
                  <a:srgbClr val="0093B3"/>
                </a:solidFill>
              </a:rPr>
              <a:t>Give me an </a:t>
            </a:r>
            <a:r>
              <a:rPr lang="en-US" sz="4800" i="1" dirty="0"/>
              <a:t>easy button</a:t>
            </a:r>
            <a:endParaRPr lang="en-US" sz="40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54942" y="3111743"/>
            <a:ext cx="2531500" cy="727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ctr"/>
            <a:r>
              <a:rPr lang="en-US" sz="4800" dirty="0"/>
              <a:t>Dataiku</a:t>
            </a:r>
          </a:p>
        </p:txBody>
      </p:sp>
    </p:spTree>
    <p:extLst>
      <p:ext uri="{BB962C8B-B14F-4D97-AF65-F5344CB8AC3E}">
        <p14:creationId xmlns:p14="http://schemas.microsoft.com/office/powerpoint/2010/main" val="215786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B28D36-0D5B-1546-97C2-A3749A55A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498" y="2684835"/>
            <a:ext cx="6633209" cy="250973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Enterprise,   Automated,   End-to-End,   Self-Service</a:t>
            </a:r>
          </a:p>
          <a:p>
            <a:endParaRPr lang="en-US" b="1" dirty="0"/>
          </a:p>
          <a:p>
            <a:r>
              <a:rPr lang="en-US" sz="2900" dirty="0">
                <a:solidFill>
                  <a:srgbClr val="75222E"/>
                </a:solidFill>
              </a:rPr>
              <a:t>Artificial Intelligence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Deep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Machine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4638" y="1044102"/>
            <a:ext cx="4842763" cy="14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78" y="4529205"/>
            <a:ext cx="1891761" cy="572530"/>
          </a:xfrm>
          <a:prstGeom prst="rect">
            <a:avLst/>
          </a:prstGeom>
          <a:ln w="19050">
            <a:solidFill>
              <a:srgbClr val="00B8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C1D55-F943-854F-827A-3D0DFB01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9" y="309600"/>
            <a:ext cx="8862422" cy="398809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9285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8646</TotalTime>
  <Words>678</Words>
  <Application>Microsoft Macintosh PowerPoint</Application>
  <PresentationFormat>On-screen Show (16:9)</PresentationFormat>
  <Paragraphs>213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Boosting w/out Code</vt:lpstr>
      <vt:lpstr>PowerPoint Presentation</vt:lpstr>
      <vt:lpstr>Boosting</vt:lpstr>
      <vt:lpstr>AI Boosting</vt:lpstr>
      <vt:lpstr>DevOps Cycle</vt:lpstr>
      <vt:lpstr>Requirements</vt:lpstr>
      <vt:lpstr>Give me an easy button</vt:lpstr>
      <vt:lpstr>PowerPoint Presentation</vt:lpstr>
      <vt:lpstr>PowerPoint Presentation</vt:lpstr>
      <vt:lpstr>GPU Optimize</vt:lpstr>
      <vt:lpstr>Jupyter Notebook Proof-of-Concept</vt:lpstr>
      <vt:lpstr>Easy Button Dataiku</vt:lpstr>
      <vt:lpstr>Easy Button Dataiku</vt:lpstr>
      <vt:lpstr>Easy Button Dataiku</vt:lpstr>
      <vt:lpstr>Easy Button Dataiku</vt:lpstr>
      <vt:lpstr>Give me an easy button</vt:lpstr>
      <vt:lpstr>Algorithm Explained</vt:lpstr>
      <vt:lpstr>Algorithm Explained</vt:lpstr>
      <vt:lpstr>What is an image or frame?</vt:lpstr>
      <vt:lpstr>Matrix of Pixels</vt:lpstr>
      <vt:lpstr>Convolution Explained</vt:lpstr>
      <vt:lpstr>Convolution – kernel applied to pixels</vt:lpstr>
      <vt:lpstr>Example Kernel – remove neighbor color</vt:lpstr>
      <vt:lpstr>Channels Colors</vt:lpstr>
      <vt:lpstr>Image Pyramids</vt:lpstr>
      <vt:lpstr>Channels Gradients, Histograms</vt:lpstr>
      <vt:lpstr>Another Gradient Explanation</vt:lpstr>
      <vt:lpstr>Gradient Calculations</vt:lpstr>
      <vt:lpstr>AdaBoost Ensemble Weighted Decision Trees</vt:lpstr>
      <vt:lpstr>AdaBoost Ensemble Weighted Decision Trees</vt:lpstr>
      <vt:lpstr>Non-Maximal Suppression</vt:lpstr>
      <vt:lpstr>Object Detection w/ Fast Feature Pyramids</vt:lpstr>
      <vt:lpstr>Object Detection w/ Fast Feature Pyramids</vt:lpstr>
      <vt:lpstr>14 dense pages            https://eeexplore.ieee.org/xpl</vt:lpstr>
      <vt:lpstr>Interactive Algorithm </vt:lpstr>
      <vt:lpstr>What is next?</vt:lpstr>
      <vt:lpstr>Update Decision Tree Ensemble</vt:lpstr>
      <vt:lpstr>HDecideIT Meta-Algorithm</vt:lpstr>
      <vt:lpstr>  Swap Classifier to Neural Net</vt:lpstr>
      <vt:lpstr>Replace Classifier portion with DNN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427</cp:revision>
  <dcterms:created xsi:type="dcterms:W3CDTF">2019-02-25T19:12:34Z</dcterms:created>
  <dcterms:modified xsi:type="dcterms:W3CDTF">2019-03-13T11:41:56Z</dcterms:modified>
</cp:coreProperties>
</file>